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4" r:id="rId4"/>
    <p:sldId id="258" r:id="rId5"/>
    <p:sldId id="265" r:id="rId6"/>
    <p:sldId id="267" r:id="rId7"/>
    <p:sldId id="271" r:id="rId8"/>
    <p:sldId id="276" r:id="rId9"/>
    <p:sldId id="275" r:id="rId10"/>
    <p:sldId id="268" r:id="rId11"/>
    <p:sldId id="273" r:id="rId12"/>
    <p:sldId id="281" r:id="rId13"/>
    <p:sldId id="274" r:id="rId14"/>
    <p:sldId id="277" r:id="rId15"/>
    <p:sldId id="278" r:id="rId16"/>
    <p:sldId id="270" r:id="rId17"/>
    <p:sldId id="279" r:id="rId18"/>
    <p:sldId id="282" r:id="rId19"/>
    <p:sldId id="280" r:id="rId20"/>
    <p:sldId id="283" r:id="rId21"/>
    <p:sldId id="272" r:id="rId22"/>
    <p:sldId id="284" r:id="rId2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96" autoAdjust="0"/>
  </p:normalViewPr>
  <p:slideViewPr>
    <p:cSldViewPr>
      <p:cViewPr>
        <p:scale>
          <a:sx n="106" d="100"/>
          <a:sy n="106" d="100"/>
        </p:scale>
        <p:origin x="-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C2E4-9382-4421-BC40-F0F16BEA49BE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D262B-D965-4F73-BA17-756A9ADBA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3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8A04-D880-479F-9734-D8EDAC59F15A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5CD7-45BB-44AE-8FD4-A50A9F6BA6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7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D8D2-7A45-48B7-BA48-FFDCBF6235C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60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BA40E-FF0D-42A3-9687-46DBAE404B3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54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EE67F-AB06-4B92-8FAF-AF81F837228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393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1B04-7225-404C-90CA-EB709C1EBF2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23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D02EC-E5E9-4F2E-818F-78A941F137B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171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3057-5EA5-49B3-8266-3E71E294FA8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1005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DA20A-2CD9-4C52-A0B2-B8EACC3B08E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14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32902-1798-4F1E-8DCA-7B6176C185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717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51BD9-C0AA-405B-8F51-C384BD92B88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98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250A8-AF76-42CD-A34E-C7787371A09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89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0296E-093D-4F81-8853-58468321589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839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1BD838-3323-4BD3-A862-EDF1D7070650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3" name="Picture 9" descr="SC PP template FP1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2816"/>
            <a:ext cx="7772400" cy="1143000"/>
          </a:xfrm>
        </p:spPr>
        <p:txBody>
          <a:bodyPr anchor="ctr"/>
          <a:lstStyle/>
          <a:p>
            <a:r>
              <a:rPr lang="en-GB" altLang="en-US" sz="4400" dirty="0" smtClean="0"/>
              <a:t/>
            </a:r>
            <a:br>
              <a:rPr lang="en-GB" altLang="en-US" sz="4400" dirty="0" smtClean="0"/>
            </a:br>
            <a:r>
              <a:rPr lang="en-GB" altLang="en-US" sz="3200" b="1" dirty="0" smtClean="0"/>
              <a:t>Shropshire Local Plan Review 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 smtClean="0"/>
              <a:t>Consultation on Preferred Sites</a:t>
            </a:r>
            <a:endParaRPr lang="en-GB" alt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/>
          <a:p>
            <a:r>
              <a:rPr lang="en-GB" altLang="en-US" sz="3200" dirty="0" smtClean="0"/>
              <a:t>November 2018</a:t>
            </a:r>
          </a:p>
          <a:p>
            <a:r>
              <a:rPr lang="en-GB" altLang="en-US" sz="3200" dirty="0" smtClean="0"/>
              <a:t>Eddie West – Principal Policy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7"/>
            <a:ext cx="77724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Development Strategy: Bicton 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14194"/>
              </p:ext>
            </p:extLst>
          </p:nvPr>
        </p:nvGraphicFramePr>
        <p:xfrm>
          <a:off x="0" y="980728"/>
          <a:ext cx="7772400" cy="1447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3007165538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2625309243"/>
                    </a:ext>
                  </a:extLst>
                </a:gridCol>
              </a:tblGrid>
              <a:tr h="273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700954738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2903057747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1501672162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1243057780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4233498812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to be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allocated (Land East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Villa Farm)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1907311061"/>
                  </a:ext>
                </a:extLst>
              </a:tr>
              <a:tr h="134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568327047"/>
                  </a:ext>
                </a:extLst>
              </a:tr>
            </a:tbl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564069"/>
            <a:ext cx="6036826" cy="423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93950" y="3768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71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465"/>
            <a:ext cx="6408712" cy="883255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Bomere</a:t>
            </a:r>
            <a:r>
              <a:rPr lang="en-GB" sz="3200" dirty="0" smtClean="0">
                <a:solidFill>
                  <a:schemeClr val="bg1"/>
                </a:solidFill>
              </a:rPr>
              <a:t> Heath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" y="2306292"/>
            <a:ext cx="6367310" cy="450167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23678"/>
              </p:ext>
            </p:extLst>
          </p:nvPr>
        </p:nvGraphicFramePr>
        <p:xfrm>
          <a:off x="76898" y="1042046"/>
          <a:ext cx="7772400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3861340743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400820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282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6381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4494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276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407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745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036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13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Cressage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700204"/>
              </p:ext>
            </p:extLst>
          </p:nvPr>
        </p:nvGraphicFramePr>
        <p:xfrm>
          <a:off x="107504" y="1052736"/>
          <a:ext cx="7772400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962338756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1647867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8887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4786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785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46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8438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828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84807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" y="2323565"/>
            <a:ext cx="6298750" cy="44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6" y="23004"/>
            <a:ext cx="7772400" cy="1029732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Development Strategy: Cross Houses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" y="2216097"/>
            <a:ext cx="6396274" cy="452214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59977"/>
              </p:ext>
            </p:extLst>
          </p:nvPr>
        </p:nvGraphicFramePr>
        <p:xfrm>
          <a:off x="35045" y="980728"/>
          <a:ext cx="7772400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765262860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1633693091"/>
                    </a:ext>
                  </a:extLst>
                </a:gridCol>
              </a:tblGrid>
              <a:tr h="41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0421524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7554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0845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331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6165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5599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886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6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004"/>
            <a:ext cx="77724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Development Strategy: Dorrington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78149"/>
              </p:ext>
            </p:extLst>
          </p:nvPr>
        </p:nvGraphicFramePr>
        <p:xfrm>
          <a:off x="251520" y="1484784"/>
          <a:ext cx="8280920" cy="2736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24556777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119500441"/>
                    </a:ext>
                  </a:extLst>
                </a:gridCol>
              </a:tblGrid>
              <a:tr h="3040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928072465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2910171511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4083813867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1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31716627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3277860652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 be determined in the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Condover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Neighbourhood Plan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392897957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 be determined in the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Condover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Neighbourhood Plan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ctr"/>
                </a:tc>
                <a:extLst>
                  <a:ext uri="{0D108BD9-81ED-4DB2-BD59-A6C34878D82A}">
                    <a16:rowId xmlns:a16="http://schemas.microsoft.com/office/drawing/2014/main" xmlns="" val="58113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0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5" y="0"/>
            <a:ext cx="7772400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Development Strategy: Ford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" y="2251557"/>
            <a:ext cx="6335955" cy="447950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3674"/>
              </p:ext>
            </p:extLst>
          </p:nvPr>
        </p:nvGraphicFramePr>
        <p:xfrm>
          <a:off x="108253" y="980728"/>
          <a:ext cx="7596744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4898">
                  <a:extLst>
                    <a:ext uri="{9D8B030D-6E8A-4147-A177-3AD203B41FA5}">
                      <a16:colId xmlns:a16="http://schemas.microsoft.com/office/drawing/2014/main" xmlns="" val="652493885"/>
                    </a:ext>
                  </a:extLst>
                </a:gridCol>
                <a:gridCol w="2971846">
                  <a:extLst>
                    <a:ext uri="{9D8B030D-6E8A-4147-A177-3AD203B41FA5}">
                      <a16:colId xmlns:a16="http://schemas.microsoft.com/office/drawing/2014/main" xmlns="" val="3755803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9477751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4671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1573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103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6726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9710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6461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7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6388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Development Strategy: Hanwood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12291"/>
              </p:ext>
            </p:extLst>
          </p:nvPr>
        </p:nvGraphicFramePr>
        <p:xfrm>
          <a:off x="123528" y="980728"/>
          <a:ext cx="7416824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26763">
                  <a:extLst>
                    <a:ext uri="{9D8B030D-6E8A-4147-A177-3AD203B41FA5}">
                      <a16:colId xmlns:a16="http://schemas.microsoft.com/office/drawing/2014/main" xmlns="" val="2015716996"/>
                    </a:ext>
                  </a:extLst>
                </a:gridCol>
                <a:gridCol w="2090061">
                  <a:extLst>
                    <a:ext uri="{9D8B030D-6E8A-4147-A177-3AD203B41FA5}">
                      <a16:colId xmlns:a16="http://schemas.microsoft.com/office/drawing/2014/main" xmlns="" val="1302958208"/>
                    </a:ext>
                  </a:extLst>
                </a:gridCol>
              </a:tblGrid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915668955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014991620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265204636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45041084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2337652465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625681612"/>
                  </a:ext>
                </a:extLst>
              </a:tr>
              <a:tr h="1543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757746819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20888"/>
            <a:ext cx="5832648" cy="41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7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Longden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9" y="2251557"/>
            <a:ext cx="6415885" cy="453601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24885"/>
              </p:ext>
            </p:extLst>
          </p:nvPr>
        </p:nvGraphicFramePr>
        <p:xfrm>
          <a:off x="107504" y="980728"/>
          <a:ext cx="7772400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2954830898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766371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669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5925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615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6917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5630966"/>
                  </a:ext>
                </a:extLst>
              </a:tr>
              <a:tr h="100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0560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009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7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5" y="25465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Minsterley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0998"/>
              </p:ext>
            </p:extLst>
          </p:nvPr>
        </p:nvGraphicFramePr>
        <p:xfrm>
          <a:off x="32775" y="980728"/>
          <a:ext cx="7772400" cy="13699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3793986725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2434495045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566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6470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641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2793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4508593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1371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6966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" y="2251556"/>
            <a:ext cx="6390732" cy="45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5" y="40257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Nesscliffe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983400"/>
              </p:ext>
            </p:extLst>
          </p:nvPr>
        </p:nvGraphicFramePr>
        <p:xfrm>
          <a:off x="4572000" y="1183257"/>
          <a:ext cx="4119966" cy="25067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:a16="http://schemas.microsoft.com/office/drawing/2014/main" xmlns="" val="2051057327"/>
                    </a:ext>
                  </a:extLst>
                </a:gridCol>
                <a:gridCol w="1383661">
                  <a:extLst>
                    <a:ext uri="{9D8B030D-6E8A-4147-A177-3AD203B41FA5}">
                      <a16:colId xmlns:a16="http://schemas.microsoft.com/office/drawing/2014/main" xmlns="" val="1931146711"/>
                    </a:ext>
                  </a:extLst>
                </a:gridCol>
              </a:tblGrid>
              <a:tr h="470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6885500"/>
                  </a:ext>
                </a:extLst>
              </a:tr>
              <a:tr h="254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170746"/>
                  </a:ext>
                </a:extLst>
              </a:tr>
              <a:tr h="254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2823091"/>
                  </a:ext>
                </a:extLst>
              </a:tr>
              <a:tr h="5091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9317059"/>
                  </a:ext>
                </a:extLst>
              </a:tr>
              <a:tr h="5091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79662"/>
                  </a:ext>
                </a:extLst>
              </a:tr>
              <a:tr h="254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7320852"/>
                  </a:ext>
                </a:extLst>
              </a:tr>
              <a:tr h="254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Balance**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718033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9885"/>
            <a:ext cx="3960440" cy="56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7772400" cy="56007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Local Plan </a:t>
            </a:r>
            <a:r>
              <a:rPr lang="en-GB" sz="3200" b="1" dirty="0" smtClean="0">
                <a:solidFill>
                  <a:schemeClr val="bg1"/>
                </a:solidFill>
              </a:rPr>
              <a:t>Review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4608512"/>
          </a:xfrm>
        </p:spPr>
        <p:txBody>
          <a:bodyPr/>
          <a:lstStyle/>
          <a:p>
            <a:r>
              <a:rPr lang="en-GB" sz="2800" dirty="0" smtClean="0"/>
              <a:t>Up </a:t>
            </a:r>
            <a:r>
              <a:rPr lang="en-GB" sz="2800" dirty="0"/>
              <a:t>to date Local </a:t>
            </a:r>
            <a:r>
              <a:rPr lang="en-GB" sz="2800" dirty="0" smtClean="0"/>
              <a:t>Plan is a statutory requirement;</a:t>
            </a:r>
          </a:p>
          <a:p>
            <a:r>
              <a:rPr lang="en-GB" sz="2800" dirty="0" smtClean="0"/>
              <a:t>Review will conform with national policy</a:t>
            </a:r>
          </a:p>
          <a:p>
            <a:r>
              <a:rPr lang="en-GB" sz="2800" dirty="0" smtClean="0"/>
              <a:t>Review will maintain local management over planning decisions to 2036;</a:t>
            </a:r>
          </a:p>
          <a:p>
            <a:r>
              <a:rPr lang="en-GB" sz="2800" b="1" dirty="0" smtClean="0"/>
              <a:t>Still in Pre-Submission consultation stage</a:t>
            </a:r>
          </a:p>
          <a:p>
            <a:r>
              <a:rPr lang="en-GB" sz="2800" dirty="0" smtClean="0"/>
              <a:t>‘Final Plan’ - expected late 2019</a:t>
            </a:r>
          </a:p>
          <a:p>
            <a:r>
              <a:rPr lang="en-GB" sz="2800" dirty="0" smtClean="0"/>
              <a:t>Independent Examination - 2019</a:t>
            </a:r>
          </a:p>
          <a:p>
            <a:r>
              <a:rPr lang="en-GB" sz="2800" dirty="0" smtClean="0"/>
              <a:t>Adoption - Late 2020 </a:t>
            </a:r>
          </a:p>
          <a:p>
            <a:pPr marL="0" indent="0">
              <a:buNone/>
            </a:pPr>
            <a:endParaRPr lang="en-GB" sz="2800" dirty="0"/>
          </a:p>
          <a:p>
            <a:pPr marL="3429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7485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</a:t>
            </a:r>
            <a:r>
              <a:rPr lang="en-GB" sz="3200" dirty="0" smtClean="0">
                <a:solidFill>
                  <a:schemeClr val="bg1"/>
                </a:solidFill>
              </a:rPr>
              <a:t>Strategy: </a:t>
            </a:r>
            <a:r>
              <a:rPr lang="en-GB" sz="3200" dirty="0" err="1" smtClean="0">
                <a:solidFill>
                  <a:schemeClr val="bg1"/>
                </a:solidFill>
              </a:rPr>
              <a:t>Pontesbury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" y="2251556"/>
            <a:ext cx="6298650" cy="445312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53602"/>
              </p:ext>
            </p:extLst>
          </p:nvPr>
        </p:nvGraphicFramePr>
        <p:xfrm>
          <a:off x="1091" y="980728"/>
          <a:ext cx="7772400" cy="12708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2086388274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1594209366"/>
                    </a:ext>
                  </a:extLst>
                </a:gridCol>
              </a:tblGrid>
              <a:tr h="37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9679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0657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572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400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3863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7985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901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1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2" y="0"/>
            <a:ext cx="77724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Other Proposals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3000"/>
            <a:ext cx="8568952" cy="4114800"/>
          </a:xfrm>
        </p:spPr>
        <p:txBody>
          <a:bodyPr/>
          <a:lstStyle/>
          <a:p>
            <a:r>
              <a:rPr lang="en-GB" sz="2400" dirty="0" smtClean="0"/>
              <a:t>Proposed Community Clusters:</a:t>
            </a:r>
          </a:p>
          <a:p>
            <a:pPr lvl="1"/>
            <a:r>
              <a:rPr lang="en-GB" sz="2000" dirty="0" err="1" smtClean="0"/>
              <a:t>Albrighton</a:t>
            </a:r>
            <a:endParaRPr lang="en-GB" sz="2000" dirty="0" smtClean="0"/>
          </a:p>
          <a:p>
            <a:pPr lvl="1"/>
            <a:r>
              <a:rPr lang="en-GB" sz="2000" dirty="0" smtClean="0"/>
              <a:t>Four Crosses</a:t>
            </a:r>
          </a:p>
          <a:p>
            <a:pPr lvl="1"/>
            <a:r>
              <a:rPr lang="en-GB" sz="2000" dirty="0" smtClean="0"/>
              <a:t>Grafton and </a:t>
            </a:r>
            <a:r>
              <a:rPr lang="en-GB" sz="2000" dirty="0" err="1" smtClean="0"/>
              <a:t>Newbanks</a:t>
            </a:r>
            <a:endParaRPr lang="en-GB" sz="2000" dirty="0" smtClean="0"/>
          </a:p>
          <a:p>
            <a:pPr lvl="1"/>
            <a:r>
              <a:rPr lang="en-GB" sz="2000" dirty="0" smtClean="0"/>
              <a:t>Hook-a-gate, </a:t>
            </a:r>
            <a:r>
              <a:rPr lang="en-GB" sz="2000" dirty="0" err="1" smtClean="0"/>
              <a:t>Annscroft</a:t>
            </a:r>
            <a:r>
              <a:rPr lang="en-GB" sz="2000" dirty="0" smtClean="0"/>
              <a:t> and </a:t>
            </a:r>
            <a:r>
              <a:rPr lang="en-GB" sz="2000" dirty="0" err="1" smtClean="0"/>
              <a:t>Longden</a:t>
            </a:r>
            <a:r>
              <a:rPr lang="en-GB" sz="2000" dirty="0" smtClean="0"/>
              <a:t> Common</a:t>
            </a:r>
          </a:p>
          <a:p>
            <a:pPr lvl="1"/>
            <a:r>
              <a:rPr lang="en-GB" sz="2000" dirty="0" err="1" smtClean="0"/>
              <a:t>Montford</a:t>
            </a:r>
            <a:r>
              <a:rPr lang="en-GB" sz="2000" dirty="0" smtClean="0"/>
              <a:t> Bridge</a:t>
            </a:r>
          </a:p>
          <a:p>
            <a:pPr lvl="1"/>
            <a:r>
              <a:rPr lang="en-GB" sz="2000" dirty="0" err="1" smtClean="0"/>
              <a:t>Uffington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400" dirty="0" smtClean="0"/>
              <a:t>Infill schemes / affordable housing exception sites may be appropriate; No development boundary / no specific housing guideline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025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65"/>
            <a:ext cx="7772400" cy="114300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Consultation</a:t>
            </a:r>
            <a:br>
              <a:rPr lang="en-GB" sz="3200" b="1" dirty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8464"/>
            <a:ext cx="7772400" cy="4420775"/>
          </a:xfrm>
        </p:spPr>
        <p:txBody>
          <a:bodyPr/>
          <a:lstStyle/>
          <a:p>
            <a:r>
              <a:rPr lang="en-GB" dirty="0" smtClean="0"/>
              <a:t>Cabinet </a:t>
            </a:r>
            <a:r>
              <a:rPr lang="en-GB" dirty="0"/>
              <a:t>agreed the document for consultation on 7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  <a:p>
            <a:endParaRPr lang="en-GB" dirty="0" smtClean="0"/>
          </a:p>
          <a:p>
            <a:r>
              <a:rPr lang="en-GB" dirty="0" smtClean="0"/>
              <a:t>Consultation </a:t>
            </a:r>
            <a:r>
              <a:rPr lang="en-GB" dirty="0"/>
              <a:t>to run between </a:t>
            </a:r>
            <a:r>
              <a:rPr lang="en-GB" b="1" dirty="0"/>
              <a:t>29</a:t>
            </a:r>
            <a:r>
              <a:rPr lang="en-GB" b="1" baseline="30000" dirty="0"/>
              <a:t>th</a:t>
            </a:r>
            <a:r>
              <a:rPr lang="en-GB" b="1" dirty="0"/>
              <a:t> November and 31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January</a:t>
            </a:r>
          </a:p>
          <a:p>
            <a:endParaRPr lang="en-GB" dirty="0"/>
          </a:p>
          <a:p>
            <a:r>
              <a:rPr lang="en-GB" dirty="0" smtClean="0"/>
              <a:t>SALC Meetings / LJCs 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7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5544616" cy="692696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Scope of Preferred Options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475252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Outlines </a:t>
            </a:r>
            <a:r>
              <a:rPr lang="en-GB" b="1" dirty="0"/>
              <a:t>a housing policy direction to improve the delivery of local housing </a:t>
            </a:r>
            <a:r>
              <a:rPr lang="en-GB" b="1" dirty="0" smtClean="0"/>
              <a:t>needs; </a:t>
            </a:r>
            <a:endParaRPr lang="en-GB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Establishes </a:t>
            </a:r>
            <a:r>
              <a:rPr lang="en-GB" b="1" dirty="0"/>
              <a:t>development guidelines and development boundaries for Shrewsbury, Principal and Key Centres and each proposed Community </a:t>
            </a:r>
            <a:r>
              <a:rPr lang="en-GB" b="1" dirty="0" smtClean="0"/>
              <a:t>Hub;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Sets </a:t>
            </a:r>
            <a:r>
              <a:rPr lang="en-GB" b="1" dirty="0"/>
              <a:t>out the preferred sites to deliver the preferred scale and distribution of housing and employment growth during the period to 2036;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91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" y="0"/>
            <a:ext cx="6577880" cy="792088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Proposed Growth: Shropshire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424936" cy="5472608"/>
          </a:xfrm>
        </p:spPr>
        <p:txBody>
          <a:bodyPr/>
          <a:lstStyle/>
          <a:p>
            <a:pPr algn="l"/>
            <a:r>
              <a:rPr lang="en-GB" sz="1800" b="1" dirty="0"/>
              <a:t>Key Proposals:</a:t>
            </a:r>
            <a:endParaRPr lang="en-GB" sz="1800" dirty="0"/>
          </a:p>
          <a:p>
            <a:pPr lvl="0" algn="l"/>
            <a:endParaRPr lang="en-GB" sz="1800" u="sng" dirty="0" smtClean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‘High’ housing growth of 28,750 dwellings, equivalent to an average delivery rate of 1,430 dwellings per year for the whole of </a:t>
            </a:r>
            <a:r>
              <a:rPr lang="en-GB" sz="1800" dirty="0" smtClean="0"/>
              <a:t>Shropshire;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Existing </a:t>
            </a:r>
            <a:r>
              <a:rPr lang="en-GB" sz="1800" dirty="0"/>
              <a:t>housing completions, commitments and allocations amount to around 18,500 dwellings, so the net additional housing now required is </a:t>
            </a:r>
            <a:r>
              <a:rPr lang="en-GB" sz="1800" b="1" dirty="0"/>
              <a:t>around 10,250 </a:t>
            </a:r>
            <a:r>
              <a:rPr lang="en-GB" sz="1800" b="1" dirty="0" smtClean="0"/>
              <a:t>dwellings</a:t>
            </a:r>
            <a:r>
              <a:rPr lang="en-GB" sz="1800" dirty="0" smtClean="0"/>
              <a:t>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Balanced </a:t>
            </a:r>
            <a:r>
              <a:rPr lang="en-GB" sz="1800" dirty="0"/>
              <a:t>employment growth to deliver around 300 hectares of employment development at an average rate of 15 hectares of employment land per </a:t>
            </a:r>
            <a:r>
              <a:rPr lang="en-GB" sz="1800" dirty="0" smtClean="0"/>
              <a:t>year;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dirty="0"/>
              <a:t>existing employment land supply amounts to 223ha, giving a net requirement for around 80ha of new employment land.  However, this is a minimum requirement and some additional land over and above this minimum is likely to be needed;</a:t>
            </a:r>
          </a:p>
          <a:p>
            <a:pPr lvl="2"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38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" y="46661"/>
            <a:ext cx="7124328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Preferred Strategy: Shrewsbury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324528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Key Proposals 2016-2036: </a:t>
            </a:r>
          </a:p>
          <a:p>
            <a:pPr marL="0" indent="0">
              <a:buNone/>
            </a:pPr>
            <a:r>
              <a:rPr lang="en-GB" sz="2400" u="sng" dirty="0" smtClean="0"/>
              <a:t>Housing</a:t>
            </a:r>
            <a:r>
              <a:rPr lang="en-GB" sz="2400" dirty="0" smtClean="0"/>
              <a:t> –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u="sng" dirty="0" smtClean="0"/>
          </a:p>
          <a:p>
            <a:pPr marL="0" indent="0">
              <a:buNone/>
            </a:pPr>
            <a:endParaRPr lang="en-GB" sz="2400" u="sng" dirty="0"/>
          </a:p>
          <a:p>
            <a:pPr marL="0" indent="0">
              <a:buNone/>
            </a:pPr>
            <a:endParaRPr lang="en-GB" sz="2400" u="sng" dirty="0" smtClean="0"/>
          </a:p>
          <a:p>
            <a:pPr marL="0" indent="0">
              <a:buNone/>
            </a:pPr>
            <a:r>
              <a:rPr lang="en-GB" sz="2400" u="sng" dirty="0" smtClean="0"/>
              <a:t>Employment</a:t>
            </a:r>
            <a:r>
              <a:rPr lang="en-GB" sz="2400" dirty="0" smtClean="0"/>
              <a:t> – 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0816"/>
              </p:ext>
            </p:extLst>
          </p:nvPr>
        </p:nvGraphicFramePr>
        <p:xfrm>
          <a:off x="107504" y="1930369"/>
          <a:ext cx="8784976" cy="15706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9370">
                  <a:extLst>
                    <a:ext uri="{9D8B030D-6E8A-4147-A177-3AD203B41FA5}">
                      <a16:colId xmlns:a16="http://schemas.microsoft.com/office/drawing/2014/main" xmlns="" val="4161479968"/>
                    </a:ext>
                  </a:extLst>
                </a:gridCol>
                <a:gridCol w="2475606">
                  <a:extLst>
                    <a:ext uri="{9D8B030D-6E8A-4147-A177-3AD203B41FA5}">
                      <a16:colId xmlns:a16="http://schemas.microsoft.com/office/drawing/2014/main" xmlns="" val="3622666850"/>
                    </a:ext>
                  </a:extLst>
                </a:gridCol>
              </a:tblGrid>
              <a:tr h="241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6007591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8,625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7942932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733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0309961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4,246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624849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3,646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3483503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2,150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2774615"/>
                  </a:ext>
                </a:extLst>
              </a:tr>
              <a:tr h="221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1,496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86163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49841"/>
              </p:ext>
            </p:extLst>
          </p:nvPr>
        </p:nvGraphicFramePr>
        <p:xfrm>
          <a:off x="107504" y="4263278"/>
          <a:ext cx="8784976" cy="1609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79353">
                  <a:extLst>
                    <a:ext uri="{9D8B030D-6E8A-4147-A177-3AD203B41FA5}">
                      <a16:colId xmlns:a16="http://schemas.microsoft.com/office/drawing/2014/main" xmlns="" val="883367587"/>
                    </a:ext>
                  </a:extLst>
                </a:gridCol>
                <a:gridCol w="2605623">
                  <a:extLst>
                    <a:ext uri="{9D8B030D-6E8A-4147-A177-3AD203B41FA5}">
                      <a16:colId xmlns:a16="http://schemas.microsoft.com/office/drawing/2014/main" xmlns="" val="2420223621"/>
                    </a:ext>
                  </a:extLst>
                </a:gridCol>
              </a:tblGrid>
              <a:tr h="288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Employment Land (Ha)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2865508683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Preferred employment land guideline 2016-2036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615708383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Commitments and allocations as at 31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849114923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Employment land shortfall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2491425897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Employment land to be allocated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3629279398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2230" marT="0" marB="0"/>
                </a:tc>
                <a:extLst>
                  <a:ext uri="{0D108BD9-81ED-4DB2-BD59-A6C34878D82A}">
                    <a16:rowId xmlns:a16="http://schemas.microsoft.com/office/drawing/2014/main" xmlns="" val="170469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77724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Shrewsbury: Preferred Sites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5636"/>
            <a:ext cx="8496944" cy="6007318"/>
          </a:xfrm>
        </p:spPr>
      </p:pic>
    </p:spTree>
    <p:extLst>
      <p:ext uri="{BB962C8B-B14F-4D97-AF65-F5344CB8AC3E}">
        <p14:creationId xmlns:p14="http://schemas.microsoft.com/office/powerpoint/2010/main" val="50144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Shrewsbury: Preferred Sites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80152"/>
              </p:ext>
            </p:extLst>
          </p:nvPr>
        </p:nvGraphicFramePr>
        <p:xfrm>
          <a:off x="323528" y="1143000"/>
          <a:ext cx="6264696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498">
                  <a:extLst>
                    <a:ext uri="{9D8B030D-6E8A-4147-A177-3AD203B41FA5}">
                      <a16:colId xmlns:a16="http://schemas.microsoft.com/office/drawing/2014/main" xmlns="" val="3396823951"/>
                    </a:ext>
                  </a:extLst>
                </a:gridCol>
                <a:gridCol w="1387405">
                  <a:extLst>
                    <a:ext uri="{9D8B030D-6E8A-4147-A177-3AD203B41FA5}">
                      <a16:colId xmlns:a16="http://schemas.microsoft.com/office/drawing/2014/main" xmlns="" val="1217204421"/>
                    </a:ext>
                  </a:extLst>
                </a:gridCol>
                <a:gridCol w="1534478">
                  <a:extLst>
                    <a:ext uri="{9D8B030D-6E8A-4147-A177-3AD203B41FA5}">
                      <a16:colId xmlns:a16="http://schemas.microsoft.com/office/drawing/2014/main" xmlns="" val="1196368674"/>
                    </a:ext>
                  </a:extLst>
                </a:gridCol>
                <a:gridCol w="1695315">
                  <a:extLst>
                    <a:ext uri="{9D8B030D-6E8A-4147-A177-3AD203B41FA5}">
                      <a16:colId xmlns:a16="http://schemas.microsoft.com/office/drawing/2014/main" xmlns="" val="2594750802"/>
                    </a:ext>
                  </a:extLst>
                </a:gridCol>
              </a:tblGrid>
              <a:tr h="375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Site Reference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Site Location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Site Area (Ha)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Approximate Capacity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1321938882"/>
                  </a:ext>
                </a:extLst>
              </a:tr>
              <a:tr h="2112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SHR158/ (part) SHR060/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SHR161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Land between Mytton Oak Road and Hanwood Road, Shrewsbury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40ha (residential)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 20ha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(commercial)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Approx.35ha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(green spaces, community uses, other on-site infrastructure)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1,200 dwellings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1326618497"/>
                  </a:ext>
                </a:extLst>
              </a:tr>
              <a:tr h="576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SHR057 (part) / SHR177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Land North of Mytton Oak Road, Shrewsbury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25ha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500 dwellings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692697718"/>
                  </a:ext>
                </a:extLst>
              </a:tr>
              <a:tr h="56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SHR216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Land at Holyhead Road, Shrewsbury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23ha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300 dwellings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986354807"/>
                  </a:ext>
                </a:extLst>
              </a:tr>
              <a:tr h="760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SHR145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Land South of Meole Brace Retail Park, Shrewsbury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6ha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150 dwellings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2091678262"/>
                  </a:ext>
                </a:extLst>
              </a:tr>
              <a:tr h="576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SHR166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Land to the west of the A49, Shrewsbury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Approx. 45ha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18 hectares of employment land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7" marR="43697" marT="0" marB="0" anchor="ctr"/>
                </a:tc>
                <a:extLst>
                  <a:ext uri="{0D108BD9-81ED-4DB2-BD59-A6C34878D82A}">
                    <a16:rowId xmlns:a16="http://schemas.microsoft.com/office/drawing/2014/main" xmlns="" val="412285857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932596" y="-178336"/>
            <a:ext cx="10460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9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" y="0"/>
            <a:ext cx="77724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Baschurch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0138"/>
            <a:ext cx="6264696" cy="442912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0285"/>
              </p:ext>
            </p:extLst>
          </p:nvPr>
        </p:nvGraphicFramePr>
        <p:xfrm>
          <a:off x="15974" y="1143000"/>
          <a:ext cx="7940402" cy="12720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02797">
                  <a:extLst>
                    <a:ext uri="{9D8B030D-6E8A-4147-A177-3AD203B41FA5}">
                      <a16:colId xmlns:a16="http://schemas.microsoft.com/office/drawing/2014/main" xmlns="" val="173183271"/>
                    </a:ext>
                  </a:extLst>
                </a:gridCol>
                <a:gridCol w="2237605">
                  <a:extLst>
                    <a:ext uri="{9D8B030D-6E8A-4147-A177-3AD203B41FA5}">
                      <a16:colId xmlns:a16="http://schemas.microsoft.com/office/drawing/2014/main" xmlns="" val="3811278115"/>
                    </a:ext>
                  </a:extLst>
                </a:gridCol>
              </a:tblGrid>
              <a:tr h="163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067586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3855761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6378390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1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2155448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6561666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0231312"/>
                  </a:ext>
                </a:extLst>
              </a:tr>
              <a:tr h="149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53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23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13"/>
            <a:ext cx="6444208" cy="828499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Development Strategy: </a:t>
            </a:r>
            <a:r>
              <a:rPr lang="en-GB" sz="3200" dirty="0" err="1" smtClean="0">
                <a:solidFill>
                  <a:schemeClr val="bg1"/>
                </a:solidFill>
              </a:rPr>
              <a:t>Bayston</a:t>
            </a:r>
            <a:r>
              <a:rPr lang="en-GB" sz="3200" dirty="0" smtClean="0">
                <a:solidFill>
                  <a:schemeClr val="bg1"/>
                </a:solidFill>
              </a:rPr>
              <a:t> Hill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" y="2310228"/>
            <a:ext cx="6343250" cy="448466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17188"/>
              </p:ext>
            </p:extLst>
          </p:nvPr>
        </p:nvGraphicFramePr>
        <p:xfrm>
          <a:off x="62553" y="949618"/>
          <a:ext cx="7772400" cy="15335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2138">
                  <a:extLst>
                    <a:ext uri="{9D8B030D-6E8A-4147-A177-3AD203B41FA5}">
                      <a16:colId xmlns:a16="http://schemas.microsoft.com/office/drawing/2014/main" xmlns="" val="2193116500"/>
                    </a:ext>
                  </a:extLst>
                </a:gridCol>
                <a:gridCol w="2190262">
                  <a:extLst>
                    <a:ext uri="{9D8B030D-6E8A-4147-A177-3AD203B41FA5}">
                      <a16:colId xmlns:a16="http://schemas.microsoft.com/office/drawing/2014/main" xmlns="" val="1523835510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Number of Dwellings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9098545"/>
                  </a:ext>
                </a:extLst>
              </a:tr>
              <a:tr h="13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Preferred dwelling guideline 2016-2036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6374800"/>
                  </a:ext>
                </a:extLst>
              </a:tr>
              <a:tr h="284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completed in 2016-17*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0121631"/>
                  </a:ext>
                </a:extLst>
              </a:tr>
              <a:tr h="13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committed as at 31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 March 2017*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0800824"/>
                  </a:ext>
                </a:extLst>
              </a:tr>
              <a:tr h="13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Remaining dwelling requirement to be identified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87504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Dwellings to be allocated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150-160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4372390"/>
                  </a:ext>
                </a:extLst>
              </a:tr>
              <a:tr h="13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Balance/Windfall allowance**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11-21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992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9228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</Template>
  <TotalTime>1148</TotalTime>
  <Words>1085</Words>
  <Application>Microsoft Office PowerPoint</Application>
  <PresentationFormat>On-screen Show (4:3)</PresentationFormat>
  <Paragraphs>307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 Shropshire Local Plan Review   Consultation on Preferred Sites</vt:lpstr>
      <vt:lpstr>Local Plan Review</vt:lpstr>
      <vt:lpstr>Scope of Preferred Options</vt:lpstr>
      <vt:lpstr>Proposed Growth: Shropshire</vt:lpstr>
      <vt:lpstr>Preferred Strategy: Shrewsbury</vt:lpstr>
      <vt:lpstr>Shrewsbury: Preferred Sites</vt:lpstr>
      <vt:lpstr>Shrewsbury: Preferred Sites</vt:lpstr>
      <vt:lpstr>Development Strategy: Baschurch</vt:lpstr>
      <vt:lpstr>Development Strategy: Bayston Hill</vt:lpstr>
      <vt:lpstr>Development Strategy: Bicton </vt:lpstr>
      <vt:lpstr>Development Strategy: Bomere Heath</vt:lpstr>
      <vt:lpstr>Development Strategy: Cressage</vt:lpstr>
      <vt:lpstr>Development Strategy: Cross Houses</vt:lpstr>
      <vt:lpstr>Development Strategy: Dorrington</vt:lpstr>
      <vt:lpstr>Development Strategy: Ford</vt:lpstr>
      <vt:lpstr>Development Strategy: Hanwood</vt:lpstr>
      <vt:lpstr>Development Strategy: Longden</vt:lpstr>
      <vt:lpstr>Development Strategy: Minsterley</vt:lpstr>
      <vt:lpstr>Development Strategy: Nesscliffe</vt:lpstr>
      <vt:lpstr>Development Strategy: Pontesbury</vt:lpstr>
      <vt:lpstr>Other Proposals</vt:lpstr>
      <vt:lpstr>Consultation </vt:lpstr>
    </vt:vector>
  </TitlesOfParts>
  <Company>Shropshire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 Spend Governance</dc:title>
  <dc:creator>Edward West</dc:creator>
  <cp:lastModifiedBy>Clerk</cp:lastModifiedBy>
  <cp:revision>119</cp:revision>
  <cp:lastPrinted>2018-11-19T17:18:56Z</cp:lastPrinted>
  <dcterms:created xsi:type="dcterms:W3CDTF">2017-08-11T13:31:28Z</dcterms:created>
  <dcterms:modified xsi:type="dcterms:W3CDTF">2018-11-19T17:19:19Z</dcterms:modified>
</cp:coreProperties>
</file>